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9925" cy="8231188"/>
  <p:notesSz cx="6858000" cy="9144000"/>
  <p:defaultTextStyle>
    <a:defPPr>
      <a:defRPr lang="en-US"/>
    </a:defPPr>
    <a:lvl1pPr marL="0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430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860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60291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3721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7151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20581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4012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7442" algn="l" defTabSz="130686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8" autoAdjust="0"/>
  </p:normalViewPr>
  <p:slideViewPr>
    <p:cSldViewPr>
      <p:cViewPr varScale="1">
        <p:scale>
          <a:sx n="91" d="100"/>
          <a:sy n="91" d="100"/>
        </p:scale>
        <p:origin x="-618" y="-114"/>
      </p:cViewPr>
      <p:guideLst>
        <p:guide orient="horz" pos="2593"/>
        <p:guide pos="46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DAB60-A0D4-4179-A975-D1591109DBFC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65714-B6AB-4035-8A5F-427314C3B9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19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430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860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60291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3721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7151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20581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4012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7442" algn="l" defTabSz="13068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65714-B6AB-4035-8A5F-427314C3B97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802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995" y="2557004"/>
            <a:ext cx="12443936" cy="17643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989" y="4664340"/>
            <a:ext cx="10247948" cy="21035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60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3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7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20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4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7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9108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376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93497" y="396317"/>
            <a:ext cx="5273932" cy="842934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1704" y="396317"/>
            <a:ext cx="15577794" cy="842934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467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909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453" y="5289301"/>
            <a:ext cx="12443936" cy="1634805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6453" y="3488729"/>
            <a:ext cx="12443936" cy="1800572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4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8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602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372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71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2058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40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744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05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1704" y="2305495"/>
            <a:ext cx="10425863" cy="652016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41566" y="2305495"/>
            <a:ext cx="10425863" cy="6520168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873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996" y="329629"/>
            <a:ext cx="13175933" cy="13718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996" y="1842491"/>
            <a:ext cx="6468509" cy="76786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430" indent="0">
              <a:buNone/>
              <a:defRPr sz="2900" b="1"/>
            </a:lvl2pPr>
            <a:lvl3pPr marL="1306860" indent="0">
              <a:buNone/>
              <a:defRPr sz="2600" b="1"/>
            </a:lvl3pPr>
            <a:lvl4pPr marL="1960291" indent="0">
              <a:buNone/>
              <a:defRPr sz="2300" b="1"/>
            </a:lvl4pPr>
            <a:lvl5pPr marL="2613721" indent="0">
              <a:buNone/>
              <a:defRPr sz="2300" b="1"/>
            </a:lvl5pPr>
            <a:lvl6pPr marL="3267151" indent="0">
              <a:buNone/>
              <a:defRPr sz="2300" b="1"/>
            </a:lvl6pPr>
            <a:lvl7pPr marL="3920581" indent="0">
              <a:buNone/>
              <a:defRPr sz="2300" b="1"/>
            </a:lvl7pPr>
            <a:lvl8pPr marL="4574012" indent="0">
              <a:buNone/>
              <a:defRPr sz="2300" b="1"/>
            </a:lvl8pPr>
            <a:lvl9pPr marL="522744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996" y="2610353"/>
            <a:ext cx="6468509" cy="474246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6879" y="1842491"/>
            <a:ext cx="6471050" cy="76786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430" indent="0">
              <a:buNone/>
              <a:defRPr sz="2900" b="1"/>
            </a:lvl2pPr>
            <a:lvl3pPr marL="1306860" indent="0">
              <a:buNone/>
              <a:defRPr sz="2600" b="1"/>
            </a:lvl3pPr>
            <a:lvl4pPr marL="1960291" indent="0">
              <a:buNone/>
              <a:defRPr sz="2300" b="1"/>
            </a:lvl4pPr>
            <a:lvl5pPr marL="2613721" indent="0">
              <a:buNone/>
              <a:defRPr sz="2300" b="1"/>
            </a:lvl5pPr>
            <a:lvl6pPr marL="3267151" indent="0">
              <a:buNone/>
              <a:defRPr sz="2300" b="1"/>
            </a:lvl6pPr>
            <a:lvl7pPr marL="3920581" indent="0">
              <a:buNone/>
              <a:defRPr sz="2300" b="1"/>
            </a:lvl7pPr>
            <a:lvl8pPr marL="4574012" indent="0">
              <a:buNone/>
              <a:defRPr sz="2300" b="1"/>
            </a:lvl8pPr>
            <a:lvl9pPr marL="522744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6879" y="2610353"/>
            <a:ext cx="6471050" cy="474246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614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120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44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997" y="327723"/>
            <a:ext cx="4816434" cy="1394729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3804" y="327724"/>
            <a:ext cx="8184125" cy="702509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997" y="1722453"/>
            <a:ext cx="4816434" cy="5630362"/>
          </a:xfrm>
        </p:spPr>
        <p:txBody>
          <a:bodyPr/>
          <a:lstStyle>
            <a:lvl1pPr marL="0" indent="0">
              <a:buNone/>
              <a:defRPr sz="2000"/>
            </a:lvl1pPr>
            <a:lvl2pPr marL="653430" indent="0">
              <a:buNone/>
              <a:defRPr sz="1700"/>
            </a:lvl2pPr>
            <a:lvl3pPr marL="1306860" indent="0">
              <a:buNone/>
              <a:defRPr sz="1400"/>
            </a:lvl3pPr>
            <a:lvl4pPr marL="1960291" indent="0">
              <a:buNone/>
              <a:defRPr sz="1300"/>
            </a:lvl4pPr>
            <a:lvl5pPr marL="2613721" indent="0">
              <a:buNone/>
              <a:defRPr sz="1300"/>
            </a:lvl5pPr>
            <a:lvl6pPr marL="3267151" indent="0">
              <a:buNone/>
              <a:defRPr sz="1300"/>
            </a:lvl6pPr>
            <a:lvl7pPr marL="3920581" indent="0">
              <a:buNone/>
              <a:defRPr sz="1300"/>
            </a:lvl7pPr>
            <a:lvl8pPr marL="4574012" indent="0">
              <a:buNone/>
              <a:defRPr sz="1300"/>
            </a:lvl8pPr>
            <a:lvl9pPr marL="52274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616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528" y="5761832"/>
            <a:ext cx="8783955" cy="680217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9528" y="735472"/>
            <a:ext cx="8783955" cy="4938713"/>
          </a:xfrm>
        </p:spPr>
        <p:txBody>
          <a:bodyPr/>
          <a:lstStyle>
            <a:lvl1pPr marL="0" indent="0">
              <a:buNone/>
              <a:defRPr sz="4600"/>
            </a:lvl1pPr>
            <a:lvl2pPr marL="653430" indent="0">
              <a:buNone/>
              <a:defRPr sz="4000"/>
            </a:lvl2pPr>
            <a:lvl3pPr marL="1306860" indent="0">
              <a:buNone/>
              <a:defRPr sz="3400"/>
            </a:lvl3pPr>
            <a:lvl4pPr marL="1960291" indent="0">
              <a:buNone/>
              <a:defRPr sz="2900"/>
            </a:lvl4pPr>
            <a:lvl5pPr marL="2613721" indent="0">
              <a:buNone/>
              <a:defRPr sz="2900"/>
            </a:lvl5pPr>
            <a:lvl6pPr marL="3267151" indent="0">
              <a:buNone/>
              <a:defRPr sz="2900"/>
            </a:lvl6pPr>
            <a:lvl7pPr marL="3920581" indent="0">
              <a:buNone/>
              <a:defRPr sz="2900"/>
            </a:lvl7pPr>
            <a:lvl8pPr marL="4574012" indent="0">
              <a:buNone/>
              <a:defRPr sz="2900"/>
            </a:lvl8pPr>
            <a:lvl9pPr marL="5227442" indent="0">
              <a:buNone/>
              <a:defRPr sz="29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9528" y="6442048"/>
            <a:ext cx="8783955" cy="966021"/>
          </a:xfrm>
        </p:spPr>
        <p:txBody>
          <a:bodyPr/>
          <a:lstStyle>
            <a:lvl1pPr marL="0" indent="0">
              <a:buNone/>
              <a:defRPr sz="2000"/>
            </a:lvl1pPr>
            <a:lvl2pPr marL="653430" indent="0">
              <a:buNone/>
              <a:defRPr sz="1700"/>
            </a:lvl2pPr>
            <a:lvl3pPr marL="1306860" indent="0">
              <a:buNone/>
              <a:defRPr sz="1400"/>
            </a:lvl3pPr>
            <a:lvl4pPr marL="1960291" indent="0">
              <a:buNone/>
              <a:defRPr sz="1300"/>
            </a:lvl4pPr>
            <a:lvl5pPr marL="2613721" indent="0">
              <a:buNone/>
              <a:defRPr sz="1300"/>
            </a:lvl5pPr>
            <a:lvl6pPr marL="3267151" indent="0">
              <a:buNone/>
              <a:defRPr sz="1300"/>
            </a:lvl6pPr>
            <a:lvl7pPr marL="3920581" indent="0">
              <a:buNone/>
              <a:defRPr sz="1300"/>
            </a:lvl7pPr>
            <a:lvl8pPr marL="4574012" indent="0">
              <a:buNone/>
              <a:defRPr sz="1300"/>
            </a:lvl8pPr>
            <a:lvl9pPr marL="522744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2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996" y="329629"/>
            <a:ext cx="13175933" cy="1371865"/>
          </a:xfrm>
          <a:prstGeom prst="rect">
            <a:avLst/>
          </a:prstGeom>
        </p:spPr>
        <p:txBody>
          <a:bodyPr vert="horz" lIns="130686" tIns="65343" rIns="130686" bIns="6534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996" y="1920611"/>
            <a:ext cx="13175933" cy="5432204"/>
          </a:xfrm>
          <a:prstGeom prst="rect">
            <a:avLst/>
          </a:prstGeom>
        </p:spPr>
        <p:txBody>
          <a:bodyPr vert="horz" lIns="130686" tIns="65343" rIns="130686" bIns="6534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996" y="7629092"/>
            <a:ext cx="3415983" cy="438235"/>
          </a:xfrm>
          <a:prstGeom prst="rect">
            <a:avLst/>
          </a:prstGeom>
        </p:spPr>
        <p:txBody>
          <a:bodyPr vert="horz" lIns="130686" tIns="65343" rIns="130686" bIns="6534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A1F57-8C26-4C9F-A0B4-D92D10F1991B}" type="datetimeFigureOut">
              <a:rPr lang="en-IN" smtClean="0"/>
              <a:t>28-02-2025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1975" y="7629092"/>
            <a:ext cx="4635976" cy="438235"/>
          </a:xfrm>
          <a:prstGeom prst="rect">
            <a:avLst/>
          </a:prstGeom>
        </p:spPr>
        <p:txBody>
          <a:bodyPr vert="horz" lIns="130686" tIns="65343" rIns="130686" bIns="6534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1946" y="7629092"/>
            <a:ext cx="3415983" cy="438235"/>
          </a:xfrm>
          <a:prstGeom prst="rect">
            <a:avLst/>
          </a:prstGeom>
        </p:spPr>
        <p:txBody>
          <a:bodyPr vert="horz" lIns="130686" tIns="65343" rIns="130686" bIns="6534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3DCF9-5B20-4463-AB24-9595388AE5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80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30686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90073" indent="-490073" algn="l" defTabSz="1306860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824" indent="-408394" algn="l" defTabSz="1306860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576" indent="-326715" algn="l" defTabSz="13068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7006" indent="-326715" algn="l" defTabSz="1306860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40436" indent="-326715" algn="l" defTabSz="1306860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3866" indent="-326715" algn="l" defTabSz="13068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7297" indent="-326715" algn="l" defTabSz="13068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900727" indent="-326715" algn="l" defTabSz="13068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4157" indent="-326715" algn="l" defTabSz="1306860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430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860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60291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3721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7151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20581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4012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7442" algn="l" defTabSz="130686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2"/>
          <a:srcRect t="193" r="19503" b="19298"/>
          <a:stretch/>
        </p:blipFill>
        <p:spPr>
          <a:xfrm>
            <a:off x="-10684" y="0"/>
            <a:ext cx="5486574" cy="823118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879802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Library Management System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rgbClr val="1B1B27"/>
              </a:solidFill>
              <a:latin typeface="Alexandria" pitchFamily="34" charset="0"/>
              <a:cs typeface="Alexandria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 smtClean="0"/>
              <a:t>Submitted By: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  </a:t>
            </a:r>
            <a:r>
              <a:rPr lang="en-US" sz="3200" dirty="0" err="1" smtClean="0"/>
              <a:t>Rineesh</a:t>
            </a:r>
            <a:r>
              <a:rPr lang="en-US" sz="3200" dirty="0" smtClean="0"/>
              <a:t> M 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  Mohammed </a:t>
            </a:r>
            <a:r>
              <a:rPr lang="en-US" sz="3200" dirty="0" err="1"/>
              <a:t>N</a:t>
            </a:r>
            <a:r>
              <a:rPr lang="en-US" sz="3200" dirty="0" err="1" smtClean="0"/>
              <a:t>ihal</a:t>
            </a:r>
            <a:endParaRPr lang="en-US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  </a:t>
            </a:r>
            <a:r>
              <a:rPr lang="en-US" sz="3200" dirty="0" err="1" smtClean="0"/>
              <a:t>Muhammed</a:t>
            </a:r>
            <a:r>
              <a:rPr lang="en-US" sz="3200" dirty="0" smtClean="0"/>
              <a:t> </a:t>
            </a:r>
            <a:r>
              <a:rPr lang="en-US" sz="3200" dirty="0" err="1" smtClean="0"/>
              <a:t>Sinan</a:t>
            </a:r>
            <a:r>
              <a:rPr lang="en-US" sz="3200" dirty="0" smtClean="0"/>
              <a:t> C 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  </a:t>
            </a:r>
            <a:r>
              <a:rPr lang="en-US" sz="3200" dirty="0" err="1" smtClean="0"/>
              <a:t>Athulya</a:t>
            </a:r>
            <a:r>
              <a:rPr lang="en-US" sz="3200" dirty="0" smtClean="0"/>
              <a:t> C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73853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2325"/>
            <a:ext cx="6597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Outcomes and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Improved Efficiency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92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Faster book tracking and borrowing.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Enhanced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692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user authentication protocols.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913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Library Management System enhances operational efficiency. It improves data security and accessibility. It also sets the stage for future enhancements and scalability.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1639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" y="3467522"/>
            <a:ext cx="146399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dirty="0" smtClean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Thank You…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6513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37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Library Management System</a:t>
            </a:r>
            <a:endParaRPr lang="en-US" sz="4450" dirty="0"/>
          </a:p>
        </p:txBody>
      </p:sp>
      <p:sp>
        <p:nvSpPr>
          <p:cNvPr id="6" name="Text 1"/>
          <p:cNvSpPr/>
          <p:nvPr/>
        </p:nvSpPr>
        <p:spPr>
          <a:xfrm>
            <a:off x="7937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documents the Library Management System project. The system facilitates book management, user authentication, and borrowing functionalities. Built using Python and MySQL, it ensures secure access and smooth operations.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94948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93790" y="4154567"/>
            <a:ext cx="63847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Gratitude and Support</a:t>
            </a:r>
            <a:endParaRPr lang="en-US" sz="4450" dirty="0"/>
          </a:p>
        </p:txBody>
      </p:sp>
      <p:sp>
        <p:nvSpPr>
          <p:cNvPr id="6" name="Shape 1"/>
          <p:cNvSpPr/>
          <p:nvPr/>
        </p:nvSpPr>
        <p:spPr>
          <a:xfrm>
            <a:off x="793790" y="54586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2"/>
          <p:cNvSpPr/>
          <p:nvPr/>
        </p:nvSpPr>
        <p:spPr>
          <a:xfrm>
            <a:off x="985123" y="5543669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3"/>
          <p:cNvSpPr/>
          <p:nvPr/>
        </p:nvSpPr>
        <p:spPr>
          <a:xfrm>
            <a:off x="1530906" y="545865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extend our deepest thanks to our mentors. Their wisdom shaped our direction and approach.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54586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5372576" y="5543669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5954078" y="545865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our teammates, thank you. Your collaboration and dedication were pivotal.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40133" y="54586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9795034" y="5543669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10377249" y="545865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acknowledge our institution. Providing the resources was essential to this project's success.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2854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25442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820001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Streamlined Book Management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75547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Efficiently track and manage the library's collection.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5332928" y="3820001"/>
            <a:ext cx="38681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Secure User Authentication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only authorized users access the system.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872067" y="3820001"/>
            <a:ext cx="3001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Simplified Borrowing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872067" y="440114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Make it easier to borrow and return books.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5194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90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to the System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4485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242316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3273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efficiently manage library resources and user access.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2304" y="34485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24231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732734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smooth operations and data security.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538" y="34485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242316"/>
            <a:ext cx="22919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087064"/>
            <a:ext cx="22919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 inefficiencies in manual library processes.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79670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752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Addressing the Challenges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Inefficient Tracking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Manual processes led to errors.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Restricted user access to resources.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Security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the security of sensitive data.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69490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6978"/>
            <a:ext cx="62385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System Requirements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35918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770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Functional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2607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 registration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8224" y="47029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Book cataloging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514516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Borrowing/returning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667" y="3535918"/>
            <a:ext cx="6408063" cy="2206585"/>
          </a:xfrm>
          <a:prstGeom prst="roundRect">
            <a:avLst>
              <a:gd name="adj" fmla="val 431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63101" y="3770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Non-Functional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63101" y="426077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63101" y="470296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Performance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3101" y="514516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Usability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01102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4703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6534" y="2792135"/>
            <a:ext cx="1276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16920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Users, books, transactions.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079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0815" y="4325898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Relationships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70296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One-to-many, many-to-many.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0101" y="5859661"/>
            <a:ext cx="20038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Attributes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Details for each entity.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368656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283" y="434697"/>
            <a:ext cx="273462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Visualizing Data Flow</a:t>
            </a:r>
            <a:endParaRPr lang="en-US" sz="2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40" y="886665"/>
            <a:ext cx="9253190" cy="704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2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293</Words>
  <Application>Microsoft Office PowerPoint</Application>
  <PresentationFormat>Custom</PresentationFormat>
  <Paragraphs>66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</cp:revision>
  <dcterms:created xsi:type="dcterms:W3CDTF">2025-02-28T10:48:05Z</dcterms:created>
  <dcterms:modified xsi:type="dcterms:W3CDTF">2025-02-28T11:31:05Z</dcterms:modified>
</cp:coreProperties>
</file>